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7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  <p:sldId id="264" r:id="rId13"/>
    <p:sldId id="276" r:id="rId14"/>
    <p:sldId id="257" r:id="rId15"/>
    <p:sldId id="258" r:id="rId16"/>
    <p:sldId id="259" r:id="rId17"/>
    <p:sldId id="260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1111-4B3E-47A8-87B0-18063DBECE3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8160-5E82-4A1E-BFD1-B500F4ED8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y.ru/bookclub/publisher/3040224/Geleo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elementy.ru/bookclub/series/3040228/Biblioteka_Dinasti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5%D1%80%D1%88%D0%B8,_%D0%90%D0%BB%D1%84%D1%80%D0%B5%D0%B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ru.wikipedia.org/wiki/%D0%9B%D1%83%D1%80%D0%B8%D1%8F,_%D0%A1%D0%B0%D0%BB%D1%8C%D0%B2%D0%B0%D0%B4%D0%BE%D1%8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НЭУ\Живые сокровища экомира\Заставка абонемент живые сокровища экоми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428868"/>
            <a:ext cx="2742669" cy="1847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6143668" cy="17859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И.Ф. Черкашина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Бионика и биотехнологии</a:t>
            </a:r>
            <a:endParaRPr lang="ru-RU" dirty="0"/>
          </a:p>
        </p:txBody>
      </p:sp>
      <p:pic>
        <p:nvPicPr>
          <p:cNvPr id="5" name="Picture 2" descr="D:\Мои документы\Ассоциация 150 культур Дона\2022\Субсидия РО\Реализация\логотипы\Логотип Публичной библиоте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1643074" cy="1643074"/>
          </a:xfrm>
          <a:prstGeom prst="rect">
            <a:avLst/>
          </a:prstGeom>
          <a:noFill/>
        </p:spPr>
      </p:pic>
      <p:pic>
        <p:nvPicPr>
          <p:cNvPr id="6" name="Picture 5" descr="D:\Мои документы\НЭУ\Ботанический клуб\Логотип Ботанического клу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0"/>
            <a:ext cx="1357322" cy="1357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768" y="1571612"/>
            <a:ext cx="1257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7030A0"/>
                </a:solidFill>
              </a:rPr>
              <a:t>Ботанический клуб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786050" y="214290"/>
          <a:ext cx="13239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6" imgW="1114581" imgH="1209524" progId="PBrush">
                  <p:embed/>
                </p:oleObj>
              </mc:Choice>
              <mc:Fallback>
                <p:oleObj name="Точечный рисунок" r:id="rId6" imgW="1114581" imgH="120952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214290"/>
                        <a:ext cx="1323975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Содержимое 4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143504" y="1500174"/>
            <a:ext cx="1043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</a:rPr>
              <a:t>Народный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</a:rPr>
              <a:t>экологический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</a:rPr>
              <a:t>университет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6215082"/>
            <a:ext cx="24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2025г., Ростов-на-Дону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2862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«биотехнология – это использование живых организмов, их частей или процессов для разработки активных и полезных продуктов и предоставления услуг»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Солнечные батареи</a:t>
            </a:r>
            <a:endParaRPr lang="ru-RU" dirty="0"/>
          </a:p>
        </p:txBody>
      </p:sp>
      <p:pic>
        <p:nvPicPr>
          <p:cNvPr id="8194" name="Picture 2" descr="D:\Мои документы\ДГПБ\Бионика и биотехнологии\Солнечные батаре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432669" cy="41329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Изобретением такого альтернативного источника энергии, как солнечные батареи, мы обязаны не только его создателям и листьям деревьев, но </a:t>
            </a:r>
            <a:r>
              <a:rPr lang="ru-RU" dirty="0" err="1" smtClean="0"/>
              <a:t>и...пятнистым</a:t>
            </a:r>
            <a:r>
              <a:rPr lang="ru-RU" dirty="0" smtClean="0"/>
              <a:t> саламандрам и нескольким другим видам рептилий.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15016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Сегодня учёные продолжают активно исследовать способности чешуйчатых ящерок, чтобы найти способы модернизации уже существующих технологий по выработке возобновляемой энергии.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200" cap="all" dirty="0" smtClean="0"/>
              <a:t> </a:t>
            </a:r>
            <a:br>
              <a:rPr lang="ru-RU" sz="2200" cap="all" dirty="0" smtClean="0"/>
            </a:br>
            <a:r>
              <a:rPr lang="ru-RU" sz="2200" b="1" cap="all" dirty="0" err="1" smtClean="0"/>
              <a:t>биоэкономика</a:t>
            </a:r>
            <a:r>
              <a:rPr lang="ru-RU" sz="2200" b="1" cap="all" dirty="0" smtClean="0"/>
              <a:t>, биоресурсы и продовольственная безопасность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072074"/>
            <a:ext cx="414337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https://www.vzsar.ru/blogs/5290  Биотехнологии в ландшафтной архитектуре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https://biotechmuseum.fbras.ru/ Музей биотехнологий ВДНХ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https://www.zaryadyepark.ru/education/11932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 Тайны биотехнологий в парке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Зарядье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929198"/>
            <a:ext cx="5000618" cy="17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66638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Терминология в биотехнологии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3543296" cy="497207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err="1" smtClean="0"/>
              <a:t>Секвенирование</a:t>
            </a:r>
            <a:r>
              <a:rPr lang="ru-RU" dirty="0" smtClean="0"/>
              <a:t> - это одно из самых коммерчески привлекательных направлений в биотехнологиях. Компании, вложившие в развитие в технологии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в конце 90-х, сегодня получают до 70% </a:t>
            </a:r>
            <a:r>
              <a:rPr lang="ru-RU" dirty="0" err="1" smtClean="0"/>
              <a:t>маржинальности</a:t>
            </a:r>
            <a:r>
              <a:rPr lang="ru-RU" dirty="0" smtClean="0"/>
              <a:t>. Современные NGS-технологии сделали возможным </a:t>
            </a:r>
            <a:r>
              <a:rPr lang="ru-RU" dirty="0" err="1" smtClean="0"/>
              <a:t>секвенировать</a:t>
            </a:r>
            <a:r>
              <a:rPr lang="ru-RU" dirty="0" smtClean="0"/>
              <a:t> геномы в больших количествах так, что получаемую информацию не успевают полноценно обрабатывать, поэтому вторая важная часть биотехнологий на сегодняшний день - это анализ полученной информации. Благо, в последнее время с развитием технологий анализ больших данных стал проще.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14298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геном</a:t>
            </a:r>
            <a:r>
              <a:rPr lang="ru-RU" sz="1600" dirty="0" smtClean="0"/>
              <a:t> - наш жесткий диск, наполненный информацией.  </a:t>
            </a:r>
          </a:p>
          <a:p>
            <a:r>
              <a:rPr lang="ru-RU" sz="1600" dirty="0" smtClean="0"/>
              <a:t>В основе последовательности </a:t>
            </a:r>
            <a:r>
              <a:rPr lang="ru-RU" sz="1600" b="1" dirty="0" smtClean="0"/>
              <a:t>генетического кода</a:t>
            </a:r>
            <a:r>
              <a:rPr lang="ru-RU" sz="1600" dirty="0" smtClean="0"/>
              <a:t> лежит четырехзначный код, составленный из </a:t>
            </a:r>
            <a:r>
              <a:rPr lang="ru-RU" sz="1600" b="1" dirty="0" smtClean="0"/>
              <a:t>нуклеотидных остатков </a:t>
            </a:r>
            <a:r>
              <a:rPr lang="ru-RU" sz="1600" dirty="0" smtClean="0"/>
              <a:t>- </a:t>
            </a:r>
            <a:r>
              <a:rPr lang="ru-RU" sz="1600" b="1" i="1" dirty="0" err="1" smtClean="0"/>
              <a:t>аденина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тимина</a:t>
            </a:r>
            <a:r>
              <a:rPr lang="ru-RU" sz="1600" b="1" i="1" dirty="0" smtClean="0"/>
              <a:t>, гуанина и </a:t>
            </a:r>
            <a:r>
              <a:rPr lang="ru-RU" sz="1600" b="1" i="1" dirty="0" err="1" smtClean="0"/>
              <a:t>цитозина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Нуклеотидные остатки формируют </a:t>
            </a:r>
            <a:r>
              <a:rPr lang="ru-RU" sz="1600" b="1" dirty="0" smtClean="0"/>
              <a:t>ДНК -  </a:t>
            </a:r>
            <a:r>
              <a:rPr lang="ru-RU" sz="1600" b="1" dirty="0" err="1" smtClean="0"/>
              <a:t>двуцепочечную</a:t>
            </a:r>
            <a:r>
              <a:rPr lang="ru-RU" sz="1600" b="1" dirty="0" smtClean="0"/>
              <a:t> последовательность нуклеотидных остатков</a:t>
            </a:r>
            <a:r>
              <a:rPr lang="ru-RU" sz="1600" dirty="0" smtClean="0"/>
              <a:t>, хранящую </a:t>
            </a:r>
            <a:r>
              <a:rPr lang="ru-RU" sz="1600" b="1" dirty="0" smtClean="0"/>
              <a:t>генетическую информацию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С ДНК происходит считывание информации на </a:t>
            </a:r>
            <a:r>
              <a:rPr lang="ru-RU" sz="1600" b="1" dirty="0" err="1" smtClean="0"/>
              <a:t>одноцепочечную</a:t>
            </a:r>
            <a:r>
              <a:rPr lang="ru-RU" sz="1600" b="1" dirty="0" smtClean="0"/>
              <a:t> РНК </a:t>
            </a:r>
            <a:r>
              <a:rPr lang="ru-RU" sz="1600" dirty="0" smtClean="0"/>
              <a:t>- своеобразный кэш нашего внутреннего компьютера. И уже посредством РНК организм способен синтезировать </a:t>
            </a:r>
            <a:r>
              <a:rPr lang="ru-RU" sz="1600" b="1" dirty="0" smtClean="0"/>
              <a:t>белки</a:t>
            </a:r>
            <a:r>
              <a:rPr lang="ru-RU" sz="1600" dirty="0" smtClean="0"/>
              <a:t>, отвечающие определенным функциям организма. Последовательности ДНК кодируют определенные белки и несут определенные функции в организме, а их модификации приведут к изменению в работе программы - положительным или отрицательным для организма.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214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Способность перелетных птиц к навигации с использованием линий магнитного поля Земли и тонкости работы фотосинтеза — одной из самых важных биохимических реакций на планете – предметы исследования  квантовой биологии.</a:t>
            </a:r>
            <a:endParaRPr lang="ru-RU" sz="1400" dirty="0"/>
          </a:p>
        </p:txBody>
      </p:sp>
      <p:pic>
        <p:nvPicPr>
          <p:cNvPr id="10242" name="Picture 2" descr="D:\Мои документы\ДГПБ\Бионика и биотехнологии\способность птиц ориентироваться в магнитном поле земл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5103792" cy="38830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0"/>
            <a:ext cx="35718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Физики  интересуются возможными практическими выгодами «подглядывания» за биологией: </a:t>
            </a:r>
            <a:r>
              <a:rPr lang="ru-RU" sz="1600" i="1" dirty="0" smtClean="0"/>
              <a:t>«Хотелось бы научиться эксплуатировать квантовые явления так же эффективно, как это делает биология</a:t>
            </a:r>
            <a:r>
              <a:rPr lang="ru-RU" sz="1600" dirty="0" smtClean="0"/>
              <a:t>, — говорит Зет Ллойд (</a:t>
            </a:r>
            <a:r>
              <a:rPr lang="ru-RU" sz="1600" i="1" dirty="0" err="1" smtClean="0"/>
              <a:t>Seth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Lloyd</a:t>
            </a:r>
            <a:r>
              <a:rPr lang="ru-RU" sz="1600" dirty="0" smtClean="0"/>
              <a:t>), физик из Массачусетского технологического института в Кембридже (США). </a:t>
            </a:r>
          </a:p>
          <a:p>
            <a:r>
              <a:rPr lang="ru-RU" sz="1600" dirty="0" smtClean="0"/>
              <a:t>— </a:t>
            </a:r>
            <a:r>
              <a:rPr lang="ru-RU" sz="1600" i="1" dirty="0" smtClean="0"/>
              <a:t>Если бы удалось понять, каким образом чрезвычайно „капризные“ квантовые состояния не разрушаются в живых организмах, это, может быть, приблизило бы нас к туманной пока перспективе квантовых компьютеров. Или научило делать солнечные батареи, намного более эффективные, чем сейчас»</a:t>
            </a: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Имена. </a:t>
            </a:r>
            <a:r>
              <a:rPr lang="ru-RU" dirty="0" err="1" smtClean="0"/>
              <a:t>Филип</a:t>
            </a:r>
            <a:r>
              <a:rPr lang="ru-RU" dirty="0" smtClean="0"/>
              <a:t> </a:t>
            </a:r>
            <a:r>
              <a:rPr lang="ru-RU" dirty="0" err="1" smtClean="0"/>
              <a:t>Болл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500594" cy="55721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</a:t>
            </a:r>
            <a:r>
              <a:rPr lang="ru-RU" dirty="0" smtClean="0"/>
              <a:t>нглийский ученый и научный журналист, редактор-консультант отдела физики журнала </a:t>
            </a:r>
            <a:r>
              <a:rPr lang="ru-RU" i="1" dirty="0" err="1" smtClean="0"/>
              <a:t>Nature</a:t>
            </a:r>
            <a:r>
              <a:rPr lang="ru-RU" dirty="0" smtClean="0"/>
              <a:t>. Изучал химию в Оксфордском университете, получил докторскую степень по физике в Бристольском университете. Живет в Лондоне.</a:t>
            </a:r>
          </a:p>
          <a:p>
            <a:r>
              <a:rPr lang="ru-RU" dirty="0" smtClean="0"/>
              <a:t>Автор 9 научно-популярных книг (в том числе книги «История H</a:t>
            </a:r>
            <a:r>
              <a:rPr lang="ru-RU" baseline="-25000" dirty="0" smtClean="0"/>
              <a:t>2</a:t>
            </a:r>
            <a:r>
              <a:rPr lang="ru-RU" dirty="0" smtClean="0"/>
              <a:t>O»), обладатель престижной международной премии «</a:t>
            </a:r>
            <a:r>
              <a:rPr lang="ru-RU" dirty="0" err="1" smtClean="0"/>
              <a:t>Авентис</a:t>
            </a:r>
            <a:r>
              <a:rPr lang="ru-RU" dirty="0" smtClean="0"/>
              <a:t>» за лучшую научно-популярную книгу 2005 года (за книгу «Критическая масса: как из одного следует другое»), вручаемую Королевским обществом Великобритании.</a:t>
            </a:r>
            <a:endParaRPr lang="ru-RU" dirty="0"/>
          </a:p>
        </p:txBody>
      </p:sp>
      <p:pic>
        <p:nvPicPr>
          <p:cNvPr id="1026" name="Picture 2" descr="D:\Мои документы\ДГТУ\Кванториум\Кванториум Б2+Б3\philip_ball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905000" cy="2247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407194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3"/>
              </a:rPr>
              <a:t>Издательство «</a:t>
            </a:r>
            <a:r>
              <a:rPr lang="ru-RU" sz="1200" dirty="0" err="1" smtClean="0">
                <a:hlinkClick r:id="rId3"/>
              </a:rPr>
              <a:t>Гелеос</a:t>
            </a:r>
            <a:r>
              <a:rPr lang="ru-RU" sz="1200" dirty="0" smtClean="0">
                <a:hlinkClick r:id="rId3"/>
              </a:rPr>
              <a:t>»</a:t>
            </a:r>
            <a:r>
              <a:rPr lang="ru-RU" sz="1200" dirty="0" smtClean="0"/>
              <a:t>, 2008</a:t>
            </a:r>
          </a:p>
          <a:p>
            <a:r>
              <a:rPr lang="ru-RU" sz="1200" dirty="0" smtClean="0"/>
              <a:t>Серия: </a:t>
            </a:r>
            <a:r>
              <a:rPr lang="ru-RU" sz="1200" dirty="0" smtClean="0">
                <a:hlinkClick r:id="rId4"/>
              </a:rPr>
              <a:t>Библиотека фонда «Династия»</a:t>
            </a:r>
            <a:endParaRPr lang="ru-RU" sz="1200" dirty="0" smtClean="0"/>
          </a:p>
          <a:p>
            <a:r>
              <a:rPr lang="ru-RU" sz="1200" dirty="0" smtClean="0"/>
              <a:t>Страниц: 528, твердый переплет, 170×240 </a:t>
            </a:r>
          </a:p>
          <a:p>
            <a:r>
              <a:rPr lang="ru-RU" sz="1200" dirty="0" smtClean="0"/>
              <a:t>ISBN: 978-5-8189-1442-8</a:t>
            </a:r>
          </a:p>
          <a:p>
            <a:r>
              <a:rPr lang="ru-RU" sz="1200" dirty="0" smtClean="0"/>
              <a:t>Тираж: 5000</a:t>
            </a:r>
          </a:p>
          <a:p>
            <a:r>
              <a:rPr lang="ru-RU" sz="1200" dirty="0" smtClean="0"/>
              <a:t>Перевод с английского А. </a:t>
            </a:r>
            <a:r>
              <a:rPr lang="ru-RU" sz="1200" dirty="0" err="1" smtClean="0"/>
              <a:t>Хачояна</a:t>
            </a:r>
            <a:endParaRPr lang="ru-RU" sz="1200" dirty="0"/>
          </a:p>
        </p:txBody>
      </p:sp>
      <p:pic>
        <p:nvPicPr>
          <p:cNvPr id="1027" name="Picture 3" descr="D:\Мои документы\ДГТУ\Кванториум\Кванториум Б2+Б3\книга Критическая мас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214422"/>
            <a:ext cx="1905000" cy="2781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86644" y="257174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1962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71504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Рождение квантовой биологии</a:t>
            </a:r>
            <a:endParaRPr lang="ru-RU" sz="3200" b="1" dirty="0"/>
          </a:p>
        </p:txBody>
      </p:sp>
      <p:pic>
        <p:nvPicPr>
          <p:cNvPr id="2050" name="Picture 2" descr="D:\Мои документы\ДГТУ\Кванториум\Кванториум Б2+Б3\Н. 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53"/>
            <a:ext cx="2591035" cy="20901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07154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 августа 1932г  состоялся Международный конгресс по </a:t>
            </a:r>
            <a:r>
              <a:rPr lang="ru-RU" dirty="0" err="1" smtClean="0"/>
              <a:t>светотерапии</a:t>
            </a:r>
            <a:r>
              <a:rPr lang="ru-RU" dirty="0" smtClean="0"/>
              <a:t> в Копенгагене, в котором выступил Нильс Бор. </a:t>
            </a:r>
            <a:r>
              <a:rPr lang="ru-RU" dirty="0" err="1" smtClean="0"/>
              <a:t>Слоганом</a:t>
            </a:r>
            <a:r>
              <a:rPr lang="ru-RU" dirty="0" smtClean="0"/>
              <a:t> конгресса было: «Свет и Жизнь» 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643182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Нильс Бор сказал в своем выступлении, что новая теория квантовой механики, в разработке и формулировании которой он участвовал предшествующие 10 лет, может рассказать о биологии, о жизни. «…имеем ли мы сегодня полный набор фундаментальных положений для анализа природных явлений до достижения понимания Жизни на основе физического опыта?»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429132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Макс </a:t>
            </a:r>
            <a:r>
              <a:rPr lang="ru-RU" b="1" dirty="0" err="1" smtClean="0"/>
              <a:t>Дельбрюк</a:t>
            </a:r>
            <a:r>
              <a:rPr lang="ru-RU" b="1" dirty="0" smtClean="0"/>
              <a:t>  </a:t>
            </a:r>
            <a:r>
              <a:rPr lang="ru-RU" dirty="0" smtClean="0"/>
              <a:t>молодой физик-теоретик, присутствовавший на конгрессе, выдвинул предположение, что то, чего не хватает в понимании природных явлений, можно найти, изучив </a:t>
            </a:r>
            <a:r>
              <a:rPr lang="ru-RU" b="1" dirty="0" smtClean="0"/>
              <a:t>физическую и химическую природу генетики. Изучая генетику можно найти какие-то новые принципы физики.</a:t>
            </a:r>
            <a:endParaRPr lang="ru-RU" b="1" dirty="0"/>
          </a:p>
        </p:txBody>
      </p:sp>
      <p:pic>
        <p:nvPicPr>
          <p:cNvPr id="9" name="Picture 2" descr="D:\Мои документы\ДГТУ\Кванториум\Кванториум Б2+Б3\Макс Людвиг Хеннинг Дельбрюк в 1940-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929066"/>
            <a:ext cx="1587747" cy="25542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768" y="6500834"/>
            <a:ext cx="1836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Макс </a:t>
            </a:r>
            <a:r>
              <a:rPr lang="ru-RU" sz="1200" dirty="0" err="1" smtClean="0"/>
              <a:t>Дельбрюк</a:t>
            </a:r>
            <a:r>
              <a:rPr lang="ru-RU" sz="1200" dirty="0" smtClean="0"/>
              <a:t>  в 1940-х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21455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Нильс Бор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Роль Макса </a:t>
            </a:r>
            <a:r>
              <a:rPr lang="ru-RU" sz="3200" b="1" dirty="0" err="1" smtClean="0"/>
              <a:t>Дельбрюка</a:t>
            </a:r>
            <a:endParaRPr lang="ru-RU" sz="3200" b="1" dirty="0"/>
          </a:p>
        </p:txBody>
      </p:sp>
      <p:pic>
        <p:nvPicPr>
          <p:cNvPr id="3074" name="Picture 2" descr="D:\Мои документы\ДГТУ\Кванториум\Кванториум Б2+Б3\Макс Дельбрю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1611925" cy="24114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928934"/>
            <a:ext cx="34289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американский биофизик немецкого происхождения, лауреат Нобелевской премии по физиологии и медицине</a:t>
            </a:r>
            <a:r>
              <a:rPr lang="ru-RU" sz="1400" dirty="0"/>
              <a:t> </a:t>
            </a:r>
            <a:r>
              <a:rPr lang="ru-RU" sz="1400" dirty="0" smtClean="0"/>
              <a:t>в 1969 году (совместно с </a:t>
            </a:r>
            <a:r>
              <a:rPr lang="ru-RU" sz="1400" dirty="0" err="1" smtClean="0">
                <a:hlinkClick r:id="rId3" tooltip="Херши, Алфред"/>
              </a:rPr>
              <a:t>Алфредом</a:t>
            </a:r>
            <a:r>
              <a:rPr lang="ru-RU" sz="1400" dirty="0" smtClean="0">
                <a:hlinkClick r:id="rId3" tooltip="Херши, Алфред"/>
              </a:rPr>
              <a:t> </a:t>
            </a:r>
            <a:r>
              <a:rPr lang="ru-RU" sz="1400" dirty="0" err="1" smtClean="0">
                <a:hlinkClick r:id="rId3" tooltip="Херши, Алфред"/>
              </a:rPr>
              <a:t>Херши</a:t>
            </a:r>
            <a:r>
              <a:rPr lang="ru-RU" sz="1400" dirty="0" smtClean="0"/>
              <a:t> и </a:t>
            </a:r>
            <a:r>
              <a:rPr lang="ru-RU" sz="1400" dirty="0" smtClean="0">
                <a:hlinkClick r:id="rId4" tooltip="Лурия, Сальвадор"/>
              </a:rPr>
              <a:t>Сальвадором </a:t>
            </a:r>
            <a:r>
              <a:rPr lang="ru-RU" sz="1400" dirty="0" err="1" smtClean="0">
                <a:hlinkClick r:id="rId4" tooltip="Лурия, Сальвадор"/>
              </a:rPr>
              <a:t>Лурией</a:t>
            </a:r>
            <a:r>
              <a:rPr lang="ru-RU" sz="1400" dirty="0" smtClean="0"/>
              <a:t>) «за открытия, касающиеся механизма репликации и генетической структуры вирусов».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Дельбрюк</a:t>
            </a:r>
            <a:r>
              <a:rPr lang="ru-RU" dirty="0" smtClean="0"/>
              <a:t> начинал свою научную карьеру как физик, он, в частности, первым предсказал один из нелинейных эффектов квантовой электродинамики — </a:t>
            </a:r>
            <a:r>
              <a:rPr lang="ru-RU" dirty="0" err="1" smtClean="0"/>
              <a:t>дельбрюковское</a:t>
            </a:r>
            <a:r>
              <a:rPr lang="ru-RU" dirty="0" smtClean="0"/>
              <a:t> рассеяние.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643182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1906-1981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00306"/>
            <a:ext cx="4786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Макс </a:t>
            </a:r>
            <a:r>
              <a:rPr lang="ru-RU" dirty="0" err="1" smtClean="0"/>
              <a:t>Дельбрюк</a:t>
            </a:r>
            <a:r>
              <a:rPr lang="ru-RU" dirty="0" smtClean="0"/>
              <a:t> говорил о необходимости изучения физической и химической природы генетики, еще ничего не было известно о молекулярном происхождении генов. В то время генетики даже не догадывались о том, что гены связаны с ДНК. </a:t>
            </a:r>
          </a:p>
          <a:p>
            <a:r>
              <a:rPr lang="ru-RU" dirty="0" smtClean="0"/>
              <a:t>В 1937 году ученый отправился в США, где начал изучать генетику бактериофагов. Эта работа принесла ему Нобелевскую премию за исследование самовоспроизведения вирусов. </a:t>
            </a:r>
            <a:r>
              <a:rPr lang="ru-RU" b="1" dirty="0" err="1" smtClean="0"/>
              <a:t>Дельбрук</a:t>
            </a:r>
            <a:r>
              <a:rPr lang="ru-RU" b="1" dirty="0" smtClean="0"/>
              <a:t> стал основателем науки об информации</a:t>
            </a:r>
            <a:r>
              <a:rPr lang="ru-RU" dirty="0" smtClean="0"/>
              <a:t>. Он привлек физиков к изучению биологии. Одним из таких физиков был </a:t>
            </a:r>
            <a:r>
              <a:rPr lang="ru-RU" b="1" dirty="0" smtClean="0"/>
              <a:t>Эрвин Шрёдингер</a:t>
            </a:r>
            <a:endParaRPr lang="ru-RU" b="1" dirty="0"/>
          </a:p>
        </p:txBody>
      </p:sp>
      <p:pic>
        <p:nvPicPr>
          <p:cNvPr id="9" name="Picture 3" descr="D:\Мои документы\ДГТУ\Кванториум\Кванториум Б2+Б3\Erwin_Schrödinger_(19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00570"/>
            <a:ext cx="1523992" cy="215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868346"/>
          </a:xfrm>
        </p:spPr>
        <p:txBody>
          <a:bodyPr>
            <a:noAutofit/>
          </a:bodyPr>
          <a:lstStyle/>
          <a:p>
            <a:r>
              <a:rPr lang="vi-VN" sz="3200" b="1" dirty="0">
                <a:latin typeface="Calibri" pitchFamily="34" charset="0"/>
                <a:cs typeface="Calibri" pitchFamily="34" charset="0"/>
              </a:rPr>
              <a:t>Э́рвин Ру́дольф Йо́зеф Алекса́ндр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Шрёдингер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57150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австрийский физик-теоретик, один из создателей квантовой механики. Лауреат Нобелевской премии по физике(1933). Член Австрийской академии наук (1956), а также ряда академий наук мира, в том числе иностранный член Академии наук СССР(1934).</a:t>
            </a:r>
          </a:p>
          <a:p>
            <a:endParaRPr lang="ru-RU" dirty="0" smtClean="0"/>
          </a:p>
          <a:p>
            <a:r>
              <a:rPr lang="ru-RU" dirty="0" smtClean="0"/>
              <a:t>Шрёдингер предложил, что гены должны быть апериодическим кристаллом, т.е. особым неповторяемым расположением атомов, которое является не случайным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21468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1887-1961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00108"/>
            <a:ext cx="1766884" cy="21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3357562"/>
            <a:ext cx="5518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Фрэнсис</a:t>
            </a:r>
            <a:r>
              <a:rPr lang="ru-RU" sz="3200" b="1" dirty="0" smtClean="0"/>
              <a:t> Гарри Комптон Крик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607220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1916-2004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86256"/>
            <a:ext cx="657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Британский молекулярный биолог. Биофизик. </a:t>
            </a:r>
            <a:r>
              <a:rPr lang="ru-RU" dirty="0" err="1" smtClean="0"/>
              <a:t>Нейробиолог</a:t>
            </a:r>
            <a:r>
              <a:rPr lang="ru-RU" dirty="0" smtClean="0"/>
              <a:t>. Лауреат Нобелевской премии по физиологии и медицине 1962 года - совместно с Джеймсом Уотсоном и Морисом </a:t>
            </a:r>
            <a:r>
              <a:rPr lang="ru-RU" dirty="0" err="1" smtClean="0"/>
              <a:t>Уилкинсом</a:t>
            </a:r>
            <a:r>
              <a:rPr lang="ru-RU" dirty="0" smtClean="0"/>
              <a:t> с формулировкой «за открытия, касающиеся молекулярной структуры нуклеиновых кислот и их значения для передачи информации в живых системах». Сформулировал центральную догму молекулярной биологии. </a:t>
            </a:r>
            <a:endParaRPr lang="ru-RU" dirty="0"/>
          </a:p>
        </p:txBody>
      </p:sp>
      <p:pic>
        <p:nvPicPr>
          <p:cNvPr id="4101" name="Picture 5" descr="D:\Мои документы\ДГТУ\Кванториум\Кванториум Б2+Б3\Francis_Crick_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95110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Филип</a:t>
            </a:r>
            <a:r>
              <a:rPr lang="ru-RU" dirty="0" smtClean="0"/>
              <a:t> </a:t>
            </a:r>
            <a:r>
              <a:rPr lang="ru-RU" dirty="0" err="1" smtClean="0"/>
              <a:t>Болл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Квантовая биология исследует вероятность того, что странные квантовые эффекты могут случаться в биологических системах. На фотографии электронного микроскопа реальная картина атомов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71942"/>
            <a:ext cx="50403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В </a:t>
            </a:r>
            <a:r>
              <a:rPr lang="ru-RU" dirty="0" smtClean="0"/>
              <a:t>заключение </a:t>
            </a:r>
            <a:r>
              <a:rPr lang="ru-RU" dirty="0" smtClean="0"/>
              <a:t>хочется еще раз сказать, что биотехнологии сегодня – это огромное поле инновационной исследовательской деятельности от биосферного до </a:t>
            </a:r>
            <a:r>
              <a:rPr lang="ru-RU" dirty="0" err="1" smtClean="0"/>
              <a:t>наноуровня</a:t>
            </a:r>
            <a:r>
              <a:rPr lang="ru-RU" dirty="0" smtClean="0"/>
              <a:t>, требующее нового типа научного и инженерного мышления. </a:t>
            </a:r>
          </a:p>
          <a:p>
            <a:pPr>
              <a:buNone/>
            </a:pPr>
            <a:r>
              <a:rPr lang="ru-RU" dirty="0" smtClean="0"/>
              <a:t>          Революционность развития этого научного направления по своему значению сопоставимо с революцией, которую совершили в нашем мире  Информационные Технологии, поэтому говорить о биотехнологиях трудно не только с </a:t>
            </a:r>
            <a:r>
              <a:rPr lang="ru-RU" dirty="0" smtClean="0"/>
              <a:t>людьми, </a:t>
            </a:r>
            <a:r>
              <a:rPr lang="ru-RU" dirty="0" smtClean="0"/>
              <a:t>далекими от научно-исследовательской деятельности, но даже специалистами-биологами, работающими в традиционных естественнонаучных направлениях.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49292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1400" dirty="0" smtClean="0"/>
              <a:t>Впервые термин «биотехнология» применил венгерский инженер Карл </a:t>
            </a:r>
            <a:r>
              <a:rPr lang="ru-RU" sz="1400" dirty="0" err="1" smtClean="0"/>
              <a:t>Эреки</a:t>
            </a:r>
            <a:r>
              <a:rPr lang="ru-RU" sz="1400" dirty="0" smtClean="0"/>
              <a:t> в 1917 году. </a:t>
            </a:r>
          </a:p>
          <a:p>
            <a:r>
              <a:rPr lang="ru-RU" sz="1400" dirty="0" smtClean="0"/>
              <a:t>Использование в промышленном производстве микроорганизмов или их ферментов, обеспечивающих технологический процесс, известно издревле, однако систематизированные научные исследования позволили существенно расширить арсенал методов и средств биотехнологии: </a:t>
            </a:r>
          </a:p>
          <a:p>
            <a:r>
              <a:rPr lang="ru-RU" sz="1400" dirty="0" smtClean="0"/>
              <a:t>          В 1814 году петербургский академик К. С. Кирхгоф открыл явление биологического катализа и пытался </a:t>
            </a:r>
            <a:r>
              <a:rPr lang="ru-RU" sz="1400" dirty="0" err="1" smtClean="0"/>
              <a:t>биокаталитическим</a:t>
            </a:r>
            <a:r>
              <a:rPr lang="ru-RU" sz="1400" dirty="0" smtClean="0"/>
              <a:t> путём получить сахар из доступного отечественного сырья (до середины XIX века сахар получали только из сахарного тростника). </a:t>
            </a:r>
          </a:p>
          <a:p>
            <a:r>
              <a:rPr lang="ru-RU" sz="1400" dirty="0" smtClean="0"/>
              <a:t>         В 1891 году в США японский биохимик </a:t>
            </a:r>
            <a:r>
              <a:rPr lang="ru-RU" sz="1400" dirty="0" err="1" smtClean="0"/>
              <a:t>Дз</a:t>
            </a:r>
            <a:r>
              <a:rPr lang="ru-RU" sz="1400" dirty="0" smtClean="0"/>
              <a:t>. </a:t>
            </a:r>
            <a:r>
              <a:rPr lang="ru-RU" sz="1400" dirty="0" err="1" smtClean="0"/>
              <a:t>Такамине</a:t>
            </a:r>
            <a:r>
              <a:rPr lang="ru-RU" sz="1400" dirty="0" smtClean="0"/>
              <a:t> получил первый патент на использование ферментных препаратов в промышленных целях: учёный предложил применить диастазу для </a:t>
            </a:r>
            <a:r>
              <a:rPr lang="ru-RU" sz="1400" dirty="0" err="1" smtClean="0"/>
              <a:t>осахаривания</a:t>
            </a:r>
            <a:r>
              <a:rPr lang="ru-RU" sz="1400" dirty="0" smtClean="0"/>
              <a:t> растительных отходов. </a:t>
            </a:r>
          </a:p>
          <a:p>
            <a:r>
              <a:rPr lang="ru-RU" sz="1400" dirty="0" smtClean="0"/>
              <a:t>         В начале XX века активно развивалась бродильная и микробиологическая промышленность. В эти же годы были предприняты первые попытки наладить производство антибиотиков, пищевых концентратов, полученных из дрожжей, осуществить контроль ферментации продуктов растительного и животного происхождения. </a:t>
            </a:r>
            <a:endParaRPr lang="ru-RU" sz="1400" dirty="0"/>
          </a:p>
        </p:txBody>
      </p:sp>
      <p:pic>
        <p:nvPicPr>
          <p:cNvPr id="9218" name="Picture 2" descr="D:\Мои документы\ДГПБ\Бионика и биотехнологии\пивоварение - одна из первых биотехнологи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552955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4929198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Пивоварение было одним из первых применений биотехнологии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72074"/>
            <a:ext cx="47149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1400" dirty="0" smtClean="0"/>
              <a:t>До 1971 года термин «биотехнология» использовался, главным образом, в пищевой промышленности и сельском хозяйстве.  </a:t>
            </a:r>
          </a:p>
          <a:p>
            <a:r>
              <a:rPr lang="ru-RU" sz="1400" dirty="0" smtClean="0"/>
              <a:t>В настоящее время этот термин стал более применяться к генетическим и молекулярным технологиям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15370" cy="2857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7868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Современная типология выделяет десять таких видов биотехнологии: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Красная</a:t>
            </a:r>
            <a:r>
              <a:rPr lang="ru-RU" sz="1400" dirty="0" smtClean="0"/>
              <a:t> – медицина, фармацевтика, диагностика;</a:t>
            </a:r>
          </a:p>
          <a:p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Жёлтая </a:t>
            </a:r>
            <a:r>
              <a:rPr lang="ru-RU" sz="1400" dirty="0" smtClean="0"/>
              <a:t>– пищевая;</a:t>
            </a:r>
          </a:p>
          <a:p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</a:t>
            </a:r>
            <a:r>
              <a:rPr lang="ru-RU" sz="1400" dirty="0" smtClean="0"/>
              <a:t> – вопросы </a:t>
            </a:r>
            <a:r>
              <a:rPr lang="ru-RU" sz="1400" dirty="0" err="1" smtClean="0"/>
              <a:t>биоинформатики</a:t>
            </a:r>
            <a:r>
              <a:rPr lang="ru-RU" sz="1400" dirty="0" smtClean="0"/>
              <a:t> и </a:t>
            </a:r>
            <a:r>
              <a:rPr lang="ru-RU" sz="1400" dirty="0" err="1" smtClean="0"/>
              <a:t>нанотехнологии</a:t>
            </a:r>
            <a:r>
              <a:rPr lang="ru-RU" sz="1400" dirty="0" smtClean="0"/>
              <a:t>;</a:t>
            </a:r>
          </a:p>
          <a:p>
            <a:r>
              <a:rPr lang="ru-R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Зелёная</a:t>
            </a:r>
            <a:r>
              <a:rPr lang="ru-RU" sz="1400" dirty="0" smtClean="0"/>
              <a:t> – сельское хозяйство, </a:t>
            </a:r>
            <a:r>
              <a:rPr lang="ru-RU" sz="1400" dirty="0" err="1" smtClean="0"/>
              <a:t>биотопливо</a:t>
            </a:r>
            <a:r>
              <a:rPr lang="ru-RU" sz="1400" dirty="0" smtClean="0"/>
              <a:t> и восстановление окружающей среды, </a:t>
            </a:r>
            <a:r>
              <a:rPr lang="ru-RU" sz="1400" dirty="0" err="1" smtClean="0"/>
              <a:t>геомикробиология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Синяя</a:t>
            </a:r>
            <a:r>
              <a:rPr lang="ru-RU" sz="1400" dirty="0" smtClean="0"/>
              <a:t> – биотехнология </a:t>
            </a:r>
            <a:r>
              <a:rPr lang="ru-RU" sz="1400" dirty="0" err="1" smtClean="0"/>
              <a:t>аквакультуры</a:t>
            </a:r>
            <a:r>
              <a:rPr lang="ru-RU" sz="1400" dirty="0" smtClean="0"/>
              <a:t>;</a:t>
            </a:r>
          </a:p>
          <a:p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Фиолетовая</a:t>
            </a:r>
            <a:r>
              <a:rPr lang="ru-RU" sz="1400" dirty="0" smtClean="0"/>
              <a:t> – юридические вопросы;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</a:t>
            </a:r>
            <a:r>
              <a:rPr lang="ru-RU" sz="1400" dirty="0" smtClean="0"/>
              <a:t>–  в англоязычной литературе это биотехнология, основанная на работе с генами,</a:t>
            </a:r>
          </a:p>
          <a:p>
            <a:pPr lvl="1"/>
            <a:r>
              <a:rPr lang="ru-RU" sz="1400" dirty="0" smtClean="0"/>
              <a:t>в русской закрепленным остается значение, связанное с промышленным </a:t>
            </a:r>
            <a:r>
              <a:rPr lang="ru-RU" sz="1400" dirty="0" err="1" smtClean="0"/>
              <a:t>биопроизводством</a:t>
            </a:r>
            <a:r>
              <a:rPr lang="ru-RU" sz="1400" dirty="0" smtClean="0"/>
              <a:t>;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Серая</a:t>
            </a:r>
            <a:r>
              <a:rPr lang="ru-RU" sz="1400" dirty="0" smtClean="0"/>
              <a:t> – все процессы, связанные с ферментами и классическими </a:t>
            </a:r>
            <a:r>
              <a:rPr lang="ru-RU" sz="1400" dirty="0" err="1" smtClean="0"/>
              <a:t>биопроцессами</a:t>
            </a:r>
            <a:r>
              <a:rPr lang="ru-RU" sz="1400" dirty="0" smtClean="0"/>
              <a:t>,</a:t>
            </a:r>
          </a:p>
          <a:p>
            <a:pPr lvl="1"/>
            <a:r>
              <a:rPr lang="ru-RU" sz="1400" dirty="0" smtClean="0"/>
              <a:t>в более традиционных источниках под серой биотехнологией понимают экологическую;</a:t>
            </a:r>
          </a:p>
          <a:p>
            <a:r>
              <a:rPr lang="ru-RU" sz="1400" b="1" dirty="0" smtClean="0"/>
              <a:t>Чёрная</a:t>
            </a:r>
            <a:r>
              <a:rPr lang="ru-RU" sz="1400" dirty="0" smtClean="0"/>
              <a:t> – связанная с военными целями и терроризмом;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Коричневая</a:t>
            </a:r>
            <a:r>
              <a:rPr lang="ru-RU" sz="1400" dirty="0" smtClean="0"/>
              <a:t> – решение проблем пустынных и аридных территорий (пространственная и </a:t>
            </a:r>
            <a:r>
              <a:rPr lang="ru-RU" sz="1400" dirty="0" err="1" smtClean="0"/>
              <a:t>геомикробиология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57628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Бионика</a:t>
            </a:r>
            <a:r>
              <a:rPr lang="ru-RU" dirty="0" smtClean="0"/>
              <a:t> — это соединение биологии и техники. Прикладная наука о применении в технических устройствах и системах принципов организации, свойств, функций и структур живой природы, то есть формы живого в природе и их промышленные аналоги. </a:t>
            </a:r>
          </a:p>
          <a:p>
            <a:r>
              <a:rPr lang="ru-RU" dirty="0" smtClean="0"/>
              <a:t>Бионика рассматривает биологию и технику совсем с новой стороны, объясняя, какие общие черты и какие различия существуют в природе и в технике. </a:t>
            </a:r>
          </a:p>
          <a:p>
            <a:r>
              <a:rPr lang="ru-RU" dirty="0" smtClean="0"/>
              <a:t>Различают: </a:t>
            </a:r>
          </a:p>
          <a:p>
            <a:r>
              <a:rPr lang="ru-RU" i="1" dirty="0" smtClean="0"/>
              <a:t>биологическую</a:t>
            </a:r>
            <a:r>
              <a:rPr lang="ru-RU" dirty="0" smtClean="0"/>
              <a:t> бионику, изучающую процессы, происходящие в биологических системах;</a:t>
            </a:r>
          </a:p>
          <a:p>
            <a:r>
              <a:rPr lang="ru-RU" i="1" dirty="0" smtClean="0"/>
              <a:t>теоретическую</a:t>
            </a:r>
            <a:r>
              <a:rPr lang="ru-RU" dirty="0" smtClean="0"/>
              <a:t> бионику, которая строит математические модели этих процессов;</a:t>
            </a:r>
          </a:p>
          <a:p>
            <a:r>
              <a:rPr lang="ru-RU" i="1" dirty="0" smtClean="0"/>
              <a:t>техническую</a:t>
            </a:r>
            <a:r>
              <a:rPr lang="ru-RU" dirty="0" smtClean="0"/>
              <a:t> бионику, применяющую модели теоретической бионики для решения инженерных задач.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Разные направления биотехнологии условно выделяют в цвета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1970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Человек никогда не останавливается в совершенствовании технологий, которые ему доступны. Однако далеко не всегда изобретатели берут идеи для своих разработок из головы. Нередко они обращаются за помощью к опыту отдельных животных или растений, которые миллионы лет могут таить в себе разгадку технологии, что значительно облегчит жизнь человечества.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6711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5357826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Именно у птичьих крыльев, самих по себе имеющих сложное строение, одной из составляющих являются «крылышки», или «придаточные крылья». Ими она управляет, как бы открывая слот небольшой площади, что способствует стабилизации её тела и позволяет предотвратить падение при медленном взлёте или посадке.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ДГПБ\Бионика и биотехнологии\гидролокат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67040" cy="42193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715016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Свои гидролокаторы плавучие млекопитающие используют как для общения, так и во время поиска пищи, а также на основе полученных ими данных они строят некую карту окружающей их местности.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Название этой технологии – </a:t>
            </a:r>
            <a:r>
              <a:rPr lang="ru-RU" b="1" dirty="0" smtClean="0"/>
              <a:t>сонар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Локатор </a:t>
            </a:r>
            <a:r>
              <a:rPr lang="ru-RU" dirty="0" smtClean="0"/>
              <a:t>излучает звук определённой частоты и распространяет их в виде звуковых волн в окружающую среду. Они, в свою очередь, наталкиваясь на препятствие, отскакивают от него и возвращаются к сонару, который анализирует информацию о габаритах и расстоянии до объекта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биолюминесценция</a:t>
            </a:r>
            <a:endParaRPr lang="ru-RU" dirty="0"/>
          </a:p>
        </p:txBody>
      </p:sp>
      <p:pic>
        <p:nvPicPr>
          <p:cNvPr id="4098" name="Picture 2" descr="D:\Мои документы\ДГПБ\Бионика и биотехнологии\биолюменисцен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099401" cy="34842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Светлячки, медузы, планктон и даже некоторые виды грибов используют это свойство в огромном количестве вариаций и функций - от привлечения добычи и партнёров до предостережения хищников и общение с другими представителями вида.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42926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то, что этот феномен является результатом довольно простой химической реакции, обуздать её учёным пока не удаётся.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Выдвижные лезвия</a:t>
            </a:r>
            <a:endParaRPr lang="ru-RU" dirty="0"/>
          </a:p>
        </p:txBody>
      </p:sp>
      <p:pic>
        <p:nvPicPr>
          <p:cNvPr id="5122" name="Picture 2" descr="D:\Мои документы\ДГПБ\Бионика и биотехнологии\выдвижные лезв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857916" cy="3763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71488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Идея создания выдвижного лезвия стала результатом вдохновения от строения кошачьих лапок.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Звукоизоляция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Мои документы\ДГПБ\Бионика и биотехнологии\звукоизоля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000792" cy="38555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28638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Помогают совам в бесшумном полете их крылья: они имеют не только очень мягкие и мелкие перья, но и сложены особым образом, предотвращая возникновение любых грубых звуков во время полёта, которые могут быть вызваны сопротивлением воздуха или другими факторами.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Сверхпрочный клей</a:t>
            </a:r>
            <a:endParaRPr lang="ru-RU" dirty="0"/>
          </a:p>
        </p:txBody>
      </p:sp>
      <p:pic>
        <p:nvPicPr>
          <p:cNvPr id="7170" name="Picture 2" descr="D:\Мои документы\ДГПБ\Бионика и биотехнологии\сверхпрочный кл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835375" cy="37492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8578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Приоритетным направление разработки нового вещества стала медицина - его планируют использовать для склеивания сломанных костей.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0010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Исследователи проанализировали геометрию паучьей нити и заметили что в этих местах она имеет особенную форму. Сумев адаптировать последнюю в полиуретановой нити, её прочность возросла в несколько раз.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1360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Точечный рисунок</vt:lpstr>
      <vt:lpstr>И.Ф. Черкашина Бионика и биотехнологии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биолюминесценция</vt:lpstr>
      <vt:lpstr>Выдвижные лезвия</vt:lpstr>
      <vt:lpstr>     Звукоизоляция     </vt:lpstr>
      <vt:lpstr>Сверхпрочный клей</vt:lpstr>
      <vt:lpstr>Солнечные батареи</vt:lpstr>
      <vt:lpstr>  биоэкономика, биоресурсы и продовольственная безопасность </vt:lpstr>
      <vt:lpstr>Терминология в биотехнологии</vt:lpstr>
      <vt:lpstr>Презентация PowerPoint</vt:lpstr>
      <vt:lpstr>Имена. Филип Болл</vt:lpstr>
      <vt:lpstr>Рождение квантовой биологии</vt:lpstr>
      <vt:lpstr>Роль Макса Дельбрюка</vt:lpstr>
      <vt:lpstr>Э́рвин Ру́дольф Йо́зеф Алекса́ндр Шрёдингер</vt:lpstr>
      <vt:lpstr>Филип Болл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Квантовая биология</dc:title>
  <dc:creator>Irina</dc:creator>
  <cp:lastModifiedBy>Ludmila</cp:lastModifiedBy>
  <cp:revision>6</cp:revision>
  <dcterms:created xsi:type="dcterms:W3CDTF">2025-01-12T06:30:41Z</dcterms:created>
  <dcterms:modified xsi:type="dcterms:W3CDTF">2025-03-30T08:40:45Z</dcterms:modified>
</cp:coreProperties>
</file>